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8" r:id="rId9"/>
    <p:sldId id="264" r:id="rId10"/>
    <p:sldId id="265" r:id="rId11"/>
    <p:sldId id="266" r:id="rId12"/>
    <p:sldId id="267" r:id="rId13"/>
    <p:sldId id="269" r:id="rId14"/>
    <p:sldId id="271" r:id="rId15"/>
    <p:sldId id="270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o Fernando Constancio de Souza" userId="39859fa3-e2b1-4567-918d-5072ccbb2624" providerId="ADAL" clId="{889CAE4D-B7BC-4A8F-B2FE-D522ABCF24E4}"/>
    <pc:docChg chg="custSel addSld modSld">
      <pc:chgData name="Paulo Fernando Constancio de Souza" userId="39859fa3-e2b1-4567-918d-5072ccbb2624" providerId="ADAL" clId="{889CAE4D-B7BC-4A8F-B2FE-D522ABCF24E4}" dt="2024-07-24T16:27:56.670" v="1009" actId="20577"/>
      <pc:docMkLst>
        <pc:docMk/>
      </pc:docMkLst>
      <pc:sldChg chg="modSp mod">
        <pc:chgData name="Paulo Fernando Constancio de Souza" userId="39859fa3-e2b1-4567-918d-5072ccbb2624" providerId="ADAL" clId="{889CAE4D-B7BC-4A8F-B2FE-D522ABCF24E4}" dt="2024-07-24T13:48:13.731" v="991" actId="313"/>
        <pc:sldMkLst>
          <pc:docMk/>
          <pc:sldMk cId="2702970782" sldId="256"/>
        </pc:sldMkLst>
        <pc:spChg chg="mod">
          <ac:chgData name="Paulo Fernando Constancio de Souza" userId="39859fa3-e2b1-4567-918d-5072ccbb2624" providerId="ADAL" clId="{889CAE4D-B7BC-4A8F-B2FE-D522ABCF24E4}" dt="2024-07-24T13:47:52.455" v="984" actId="20577"/>
          <ac:spMkLst>
            <pc:docMk/>
            <pc:sldMk cId="2702970782" sldId="256"/>
            <ac:spMk id="2" creationId="{85940DCA-1F99-AEEF-5ED2-10C5602FD2AC}"/>
          </ac:spMkLst>
        </pc:spChg>
        <pc:spChg chg="mod">
          <ac:chgData name="Paulo Fernando Constancio de Souza" userId="39859fa3-e2b1-4567-918d-5072ccbb2624" providerId="ADAL" clId="{889CAE4D-B7BC-4A8F-B2FE-D522ABCF24E4}" dt="2024-07-24T13:48:13.731" v="991" actId="313"/>
          <ac:spMkLst>
            <pc:docMk/>
            <pc:sldMk cId="2702970782" sldId="256"/>
            <ac:spMk id="3" creationId="{09BB7E8D-9066-1768-48F4-0D76B968DC09}"/>
          </ac:spMkLst>
        </pc:spChg>
      </pc:sldChg>
      <pc:sldChg chg="modSp new mod">
        <pc:chgData name="Paulo Fernando Constancio de Souza" userId="39859fa3-e2b1-4567-918d-5072ccbb2624" providerId="ADAL" clId="{889CAE4D-B7BC-4A8F-B2FE-D522ABCF24E4}" dt="2024-07-24T10:31:14.706" v="142" actId="27636"/>
        <pc:sldMkLst>
          <pc:docMk/>
          <pc:sldMk cId="337092317" sldId="269"/>
        </pc:sldMkLst>
        <pc:spChg chg="mod">
          <ac:chgData name="Paulo Fernando Constancio de Souza" userId="39859fa3-e2b1-4567-918d-5072ccbb2624" providerId="ADAL" clId="{889CAE4D-B7BC-4A8F-B2FE-D522ABCF24E4}" dt="2024-07-24T10:30:13.347" v="133" actId="20577"/>
          <ac:spMkLst>
            <pc:docMk/>
            <pc:sldMk cId="337092317" sldId="269"/>
            <ac:spMk id="2" creationId="{784F49C0-5F4D-0C5F-2E14-58FE9788A5B7}"/>
          </ac:spMkLst>
        </pc:spChg>
        <pc:spChg chg="mod">
          <ac:chgData name="Paulo Fernando Constancio de Souza" userId="39859fa3-e2b1-4567-918d-5072ccbb2624" providerId="ADAL" clId="{889CAE4D-B7BC-4A8F-B2FE-D522ABCF24E4}" dt="2024-07-24T10:31:14.706" v="142" actId="27636"/>
          <ac:spMkLst>
            <pc:docMk/>
            <pc:sldMk cId="337092317" sldId="269"/>
            <ac:spMk id="3" creationId="{A9509127-5F8A-2688-C148-57A4577312B1}"/>
          </ac:spMkLst>
        </pc:spChg>
      </pc:sldChg>
      <pc:sldChg chg="modSp new mod">
        <pc:chgData name="Paulo Fernando Constancio de Souza" userId="39859fa3-e2b1-4567-918d-5072ccbb2624" providerId="ADAL" clId="{889CAE4D-B7BC-4A8F-B2FE-D522ABCF24E4}" dt="2024-07-24T16:27:56.670" v="1009" actId="20577"/>
        <pc:sldMkLst>
          <pc:docMk/>
          <pc:sldMk cId="2767168437" sldId="270"/>
        </pc:sldMkLst>
        <pc:spChg chg="mod">
          <ac:chgData name="Paulo Fernando Constancio de Souza" userId="39859fa3-e2b1-4567-918d-5072ccbb2624" providerId="ADAL" clId="{889CAE4D-B7BC-4A8F-B2FE-D522ABCF24E4}" dt="2024-07-24T16:27:56.670" v="1009" actId="20577"/>
          <ac:spMkLst>
            <pc:docMk/>
            <pc:sldMk cId="2767168437" sldId="270"/>
            <ac:spMk id="2" creationId="{D4853DA7-4F50-1013-DD3D-23C3D7EB5D95}"/>
          </ac:spMkLst>
        </pc:spChg>
        <pc:spChg chg="mod">
          <ac:chgData name="Paulo Fernando Constancio de Souza" userId="39859fa3-e2b1-4567-918d-5072ccbb2624" providerId="ADAL" clId="{889CAE4D-B7BC-4A8F-B2FE-D522ABCF24E4}" dt="2024-07-24T10:36:18.474" v="359" actId="5793"/>
          <ac:spMkLst>
            <pc:docMk/>
            <pc:sldMk cId="2767168437" sldId="270"/>
            <ac:spMk id="3" creationId="{ADED49BF-8B56-256B-0962-1D96ADB02B1B}"/>
          </ac:spMkLst>
        </pc:spChg>
      </pc:sldChg>
      <pc:sldChg chg="modSp new mod">
        <pc:chgData name="Paulo Fernando Constancio de Souza" userId="39859fa3-e2b1-4567-918d-5072ccbb2624" providerId="ADAL" clId="{889CAE4D-B7BC-4A8F-B2FE-D522ABCF24E4}" dt="2024-07-24T10:42:12.031" v="419" actId="20577"/>
        <pc:sldMkLst>
          <pc:docMk/>
          <pc:sldMk cId="3065027181" sldId="271"/>
        </pc:sldMkLst>
        <pc:spChg chg="mod">
          <ac:chgData name="Paulo Fernando Constancio de Souza" userId="39859fa3-e2b1-4567-918d-5072ccbb2624" providerId="ADAL" clId="{889CAE4D-B7BC-4A8F-B2FE-D522ABCF24E4}" dt="2024-07-24T10:40:53.579" v="410" actId="27636"/>
          <ac:spMkLst>
            <pc:docMk/>
            <pc:sldMk cId="3065027181" sldId="271"/>
            <ac:spMk id="2" creationId="{5B21C654-A9BF-AC15-1970-4D6AF85E0A6E}"/>
          </ac:spMkLst>
        </pc:spChg>
        <pc:spChg chg="mod">
          <ac:chgData name="Paulo Fernando Constancio de Souza" userId="39859fa3-e2b1-4567-918d-5072ccbb2624" providerId="ADAL" clId="{889CAE4D-B7BC-4A8F-B2FE-D522ABCF24E4}" dt="2024-07-24T10:42:12.031" v="419" actId="20577"/>
          <ac:spMkLst>
            <pc:docMk/>
            <pc:sldMk cId="3065027181" sldId="271"/>
            <ac:spMk id="3" creationId="{9D27FD1A-232F-3FAD-416E-8F9EC7B124B9}"/>
          </ac:spMkLst>
        </pc:spChg>
      </pc:sldChg>
      <pc:sldChg chg="modSp new mod">
        <pc:chgData name="Paulo Fernando Constancio de Souza" userId="39859fa3-e2b1-4567-918d-5072ccbb2624" providerId="ADAL" clId="{889CAE4D-B7BC-4A8F-B2FE-D522ABCF24E4}" dt="2024-07-24T13:45:11.338" v="967" actId="313"/>
        <pc:sldMkLst>
          <pc:docMk/>
          <pc:sldMk cId="1118736034" sldId="272"/>
        </pc:sldMkLst>
        <pc:spChg chg="mod">
          <ac:chgData name="Paulo Fernando Constancio de Souza" userId="39859fa3-e2b1-4567-918d-5072ccbb2624" providerId="ADAL" clId="{889CAE4D-B7BC-4A8F-B2FE-D522ABCF24E4}" dt="2024-07-24T13:45:11.338" v="967" actId="313"/>
          <ac:spMkLst>
            <pc:docMk/>
            <pc:sldMk cId="1118736034" sldId="272"/>
            <ac:spMk id="2" creationId="{E49F444F-1476-5106-855A-33B7CBCF2DF0}"/>
          </ac:spMkLst>
        </pc:spChg>
        <pc:spChg chg="mod">
          <ac:chgData name="Paulo Fernando Constancio de Souza" userId="39859fa3-e2b1-4567-918d-5072ccbb2624" providerId="ADAL" clId="{889CAE4D-B7BC-4A8F-B2FE-D522ABCF24E4}" dt="2024-07-24T13:45:08.544" v="966" actId="14100"/>
          <ac:spMkLst>
            <pc:docMk/>
            <pc:sldMk cId="1118736034" sldId="272"/>
            <ac:spMk id="3" creationId="{2D246856-2B43-C325-8801-85D4BF18D677}"/>
          </ac:spMkLst>
        </pc:spChg>
      </pc:sldChg>
      <pc:sldChg chg="modSp new mod">
        <pc:chgData name="Paulo Fernando Constancio de Souza" userId="39859fa3-e2b1-4567-918d-5072ccbb2624" providerId="ADAL" clId="{889CAE4D-B7BC-4A8F-B2FE-D522ABCF24E4}" dt="2024-07-24T13:44:40.816" v="928" actId="20577"/>
        <pc:sldMkLst>
          <pc:docMk/>
          <pc:sldMk cId="3889913829" sldId="273"/>
        </pc:sldMkLst>
        <pc:spChg chg="mod">
          <ac:chgData name="Paulo Fernando Constancio de Souza" userId="39859fa3-e2b1-4567-918d-5072ccbb2624" providerId="ADAL" clId="{889CAE4D-B7BC-4A8F-B2FE-D522ABCF24E4}" dt="2024-07-24T13:44:40.816" v="928" actId="20577"/>
          <ac:spMkLst>
            <pc:docMk/>
            <pc:sldMk cId="3889913829" sldId="273"/>
            <ac:spMk id="2" creationId="{9B2F95E7-96AD-3A1C-328F-AE18792C0328}"/>
          </ac:spMkLst>
        </pc:spChg>
        <pc:spChg chg="mod">
          <ac:chgData name="Paulo Fernando Constancio de Souza" userId="39859fa3-e2b1-4567-918d-5072ccbb2624" providerId="ADAL" clId="{889CAE4D-B7BC-4A8F-B2FE-D522ABCF24E4}" dt="2024-07-24T11:13:16.007" v="855" actId="15"/>
          <ac:spMkLst>
            <pc:docMk/>
            <pc:sldMk cId="3889913829" sldId="273"/>
            <ac:spMk id="3" creationId="{FDD401E7-8A9A-2CD3-E9F7-B9C4F4BD7A1C}"/>
          </ac:spMkLst>
        </pc:spChg>
      </pc:sldChg>
      <pc:sldChg chg="modSp new mod">
        <pc:chgData name="Paulo Fernando Constancio de Souza" userId="39859fa3-e2b1-4567-918d-5072ccbb2624" providerId="ADAL" clId="{889CAE4D-B7BC-4A8F-B2FE-D522ABCF24E4}" dt="2024-07-24T13:44:29.016" v="913" actId="20577"/>
        <pc:sldMkLst>
          <pc:docMk/>
          <pc:sldMk cId="1249546293" sldId="274"/>
        </pc:sldMkLst>
        <pc:spChg chg="mod">
          <ac:chgData name="Paulo Fernando Constancio de Souza" userId="39859fa3-e2b1-4567-918d-5072ccbb2624" providerId="ADAL" clId="{889CAE4D-B7BC-4A8F-B2FE-D522ABCF24E4}" dt="2024-07-24T13:44:29.016" v="913" actId="20577"/>
          <ac:spMkLst>
            <pc:docMk/>
            <pc:sldMk cId="1249546293" sldId="274"/>
            <ac:spMk id="2" creationId="{AC687C80-B3A0-9CB4-77F7-0FF80E774B08}"/>
          </ac:spMkLst>
        </pc:spChg>
        <pc:spChg chg="mod">
          <ac:chgData name="Paulo Fernando Constancio de Souza" userId="39859fa3-e2b1-4567-918d-5072ccbb2624" providerId="ADAL" clId="{889CAE4D-B7BC-4A8F-B2FE-D522ABCF24E4}" dt="2024-07-24T13:43:39.776" v="898"/>
          <ac:spMkLst>
            <pc:docMk/>
            <pc:sldMk cId="1249546293" sldId="274"/>
            <ac:spMk id="3" creationId="{B669890D-D7DA-7DC3-EC81-FD671B0FEE7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0BE25-C1F5-BBBF-6282-D9D222E17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6125E6-FAAA-3567-9518-AFA7EF847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C66AAE-26E3-CEFD-F062-F9F73CCC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CB625D-F8C8-AE1D-06F7-09C42B2EB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DC7D04-373F-51D0-4710-A58727774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33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676E41-F851-8BB2-4F3C-B004A091A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B73DFA6-A173-1A43-0038-D0655CB31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47355D-BBA7-EF55-CA9E-82D685A20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A9C306-E15F-7510-E0BC-6A577BD15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657E64-ED26-6D7C-F68E-6963C5C7E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247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18EE9BD-DEE4-D354-93C0-5DF461672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064583-3829-75F6-20B7-12F66E3B9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BB5028-57A8-EB6A-C490-904D6322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7BEC25-42DF-999C-E013-5FCFC5EF2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B8807D-B332-6A1E-E68A-851E78BA8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20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3067DE-EEBB-4D0C-69C8-FD75EF76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0DD0AD-D4E6-361F-671A-51A92BE3B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92A516-FC09-366E-EC90-07672E71C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2B9E6A-8383-8427-C846-8BA0D75C3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330D5F-96B4-13A2-7720-EDB268611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284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5C403-4F41-7C0C-8CAD-E68CBCA0F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CCCA67-295A-7867-AAE7-D75AB250A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DA2368-3A29-39E6-1EC4-A59449A7F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7DCC99-EF41-EFA4-8B53-FA84A642D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EB9B2A-3C8D-5476-A236-020A0BC60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266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6411B-A83B-759F-7BEF-D67CBCEB6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04EBD4-6A32-C98A-7B59-AE64BB4997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DBA561D-6318-EF47-DD93-0CE48D6EE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707C80-6A35-5D26-CB39-9F3AFCFB5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AD31B47-0265-D833-082F-B368F3BEB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BD2B3C-9C5A-9F16-D283-B5466A139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749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6245E8-D301-84D0-08E7-B4CE93CE5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CD8180-E592-610C-F744-02789BB5B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750393B-9B74-6EC9-C6FF-75777C4AF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F931AF-8E05-1FF0-87D9-A1D2DED367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6B98CAC-9AFD-0BF2-F413-4508BC5CE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7BE03E4-7F10-2D8B-C866-B10AF20A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F421DAE-534B-51B4-D4CE-44C213515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DDA8D05-FEC0-201F-C556-400905073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559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8E04D-F9AB-80A3-9B45-AC8E1094F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BFE2B99-091D-0CE1-48D1-78CBC6F2E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375DE86-C9C2-8040-5E30-D3BA216D6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F57B640-E730-20F9-CC7C-A601D1B68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698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4E286FA-4569-C807-6720-200D48BB7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8CE2C9E-F177-F1D2-910E-7C577B78C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52AF66F-C7A2-BD4E-68DF-0551AEDF0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4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63796C-E9D0-FD9F-2898-DBE7F6F8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A28CD6-0A92-DF16-B667-4E80E0C5C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25CF06-484D-1C19-51E8-E36228489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6014158-A0A0-37D2-FCD6-2F8DFD192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95FA00-005B-0453-A773-2DEC95F62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F28846-0C37-F5A2-10A3-0182AB739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80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95BA53-C37B-9FAA-B695-6D596C9A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AB5B193-8D42-65EF-9149-D959650DA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910875E-4AFA-872B-6083-11D689D6F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5412420-BAA9-6C9D-4D32-D5B5142CC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432CB5C-C568-95C3-2EAF-EC6F8A44C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1EEB64-6B18-52C8-EA0D-EA368BEEC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506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311E399-12EC-B1E9-127E-8F6504E6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35E3DB-74BD-4BE8-F11A-2087568F7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A82EC6-449C-464D-E0F7-B3BE4E17EE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731FA-3426-4F05-8DFE-B866F741CD3B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E8C05E-4657-6A3D-E21B-47C2B0C814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BC8DBF-08BB-9A82-FB74-7602675CB2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D7AD4-C847-4D62-B5D5-2368D9171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34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LEIS/L6932.htm#art2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940DCA-1F99-AEEF-5ED2-10C5602FD2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VII Plenário da CEREM-SP</a:t>
            </a:r>
            <a:br>
              <a:rPr lang="pt-BR" dirty="0"/>
            </a:br>
            <a:r>
              <a:rPr lang="pt-BR" dirty="0"/>
              <a:t>24/07/2024</a:t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BB7E8D-9066-1768-48F4-0D76B968D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Paulo Fernando Constancio de Souza</a:t>
            </a:r>
          </a:p>
          <a:p>
            <a:r>
              <a:rPr lang="pt-BR" dirty="0"/>
              <a:t>Luciana Digeri</a:t>
            </a:r>
          </a:p>
          <a:p>
            <a:r>
              <a:rPr lang="pt-BR" dirty="0"/>
              <a:t>Leandro Dias</a:t>
            </a:r>
          </a:p>
          <a:p>
            <a:r>
              <a:rPr lang="pt-BR" dirty="0"/>
              <a:t>Lídia Alice Gomes</a:t>
            </a:r>
          </a:p>
          <a:p>
            <a:r>
              <a:rPr lang="pt-BR" dirty="0"/>
              <a:t>Renato Carrera</a:t>
            </a:r>
          </a:p>
        </p:txBody>
      </p:sp>
    </p:spTree>
    <p:extLst>
      <p:ext uri="{BB962C8B-B14F-4D97-AF65-F5344CB8AC3E}">
        <p14:creationId xmlns:p14="http://schemas.microsoft.com/office/powerpoint/2010/main" val="2702970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345A45-6605-5308-0BB3-22BB972C5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Gráfico de respostas do Formulários Google. Título da pergunta: Nome do Programa de ESPECIALIDADE&#10;. Número de respostas: 102 respostas.">
            <a:extLst>
              <a:ext uri="{FF2B5EF4-FFF2-40B4-BE49-F238E27FC236}">
                <a16:creationId xmlns:a16="http://schemas.microsoft.com/office/drawing/2014/main" id="{40B8A3B7-DFF7-4767-9BE5-D0E38D21E6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54" y="1825625"/>
            <a:ext cx="1034149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501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054F5-17A2-AA9D-0393-81B2FE23C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 descr="Gráfico de respostas do Formulários Google. Título da pergunta: Nome do Programa de ESPECIALIDADE&#10;. Número de respostas: 102 respostas.">
            <a:extLst>
              <a:ext uri="{FF2B5EF4-FFF2-40B4-BE49-F238E27FC236}">
                <a16:creationId xmlns:a16="http://schemas.microsoft.com/office/drawing/2014/main" id="{F3A843B9-4EDD-393A-EBB7-5DD109A904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54" y="1825625"/>
            <a:ext cx="1034149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190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908451-E988-2BB4-BD01-6F4801FF8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Gráfico de respostas do Formulários Google. Título da pergunta: Fonte Financiadora&#10;. Número de respostas: 102 respostas.">
            <a:extLst>
              <a:ext uri="{FF2B5EF4-FFF2-40B4-BE49-F238E27FC236}">
                <a16:creationId xmlns:a16="http://schemas.microsoft.com/office/drawing/2014/main" id="{F96CCBCD-A792-5ACB-B1B6-EE51557CB5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593" y="1825625"/>
            <a:ext cx="915281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488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4F49C0-5F4D-0C5F-2E14-58FE9788A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Seleção Pública 2025 – Consultem o JURIDICO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9509127-5F8A-2688-C148-57A457731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200"/>
            <a:ext cx="10515600" cy="5384800"/>
          </a:xfrm>
        </p:spPr>
        <p:txBody>
          <a:bodyPr>
            <a:normAutofit fontScale="47500" lnSpcReduction="20000"/>
          </a:bodyPr>
          <a:lstStyle/>
          <a:p>
            <a:r>
              <a:rPr lang="pt-BR" sz="3800" b="1" dirty="0"/>
              <a:t>Lei dos mais Médicos 12.871/2013</a:t>
            </a:r>
          </a:p>
          <a:p>
            <a:pPr>
              <a:lnSpc>
                <a:spcPct val="170000"/>
              </a:lnSpc>
            </a:pPr>
            <a:r>
              <a:rPr lang="pt-BR" sz="35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22. As demais ações de aperfeiçoamento na área de Atenção Básica em saúde em regiões prioritárias para o SUS, voltadas especificamente para os médicos formados em instituições de educação superior brasileiras ou com diploma revalidado, serão desenvolvidas por meio de projetos e programas dos Ministérios da Saúde e da Educação. </a:t>
            </a:r>
            <a:endParaRPr lang="pt-BR" sz="3500" dirty="0">
              <a:effectLst/>
              <a:latin typeface="Arial" panose="020B0604020202020204" pitchFamily="34" charset="0"/>
            </a:endParaRPr>
          </a:p>
          <a:p>
            <a:pPr lvl="1"/>
            <a:endParaRPr lang="pt-BR" sz="2900" b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pt-BR" sz="29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1º As ações de aperfeiçoamento de que trata o caput serão realizadas por meio de instrumentos de incentivo e mecanismos de integração ensino-serviço. </a:t>
            </a:r>
            <a:endParaRPr lang="pt-BR" sz="2900" dirty="0">
              <a:effectLst/>
              <a:latin typeface="Arial" panose="020B0604020202020204" pitchFamily="34" charset="0"/>
            </a:endParaRPr>
          </a:p>
          <a:p>
            <a:pPr lvl="1">
              <a:lnSpc>
                <a:spcPct val="170000"/>
              </a:lnSpc>
            </a:pPr>
            <a:r>
              <a:rPr lang="pt-BR" sz="45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2º O candidato que tiver participado das ações previstas no caput deste artigo e tiver cumprido integralmente aquelas ações, desde que realizado o programa em 1 (um) ano, receberá pontuação adicional de 10% (dez por cento) na nota de todas as fases ou da fase única do processo de seleção pública dos Programas de Residência Médica a que se refere o </a:t>
            </a:r>
            <a:r>
              <a:rPr lang="pt-BR" sz="4500" b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art. 2º da Lei no 6.932, de 1981. </a:t>
            </a:r>
            <a:endParaRPr lang="pt-BR" sz="4500" dirty="0">
              <a:effectLst/>
              <a:latin typeface="Arial" panose="020B0604020202020204" pitchFamily="34" charset="0"/>
            </a:endParaRP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lvl="2"/>
            <a:endParaRPr lang="pt-B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92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21C654-A9BF-AC15-1970-4D6AF85E0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375"/>
          </a:xfrm>
        </p:spPr>
        <p:txBody>
          <a:bodyPr>
            <a:normAutofit fontScale="90000"/>
          </a:bodyPr>
          <a:lstStyle/>
          <a:p>
            <a:r>
              <a:rPr lang="pt-BR" dirty="0"/>
              <a:t>Resolução 02/2015 – 27 de agosto de 2015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27FD1A-232F-3FAD-416E-8F9EC7B12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0300"/>
            <a:ext cx="10515600" cy="5046663"/>
          </a:xfrm>
        </p:spPr>
        <p:txBody>
          <a:bodyPr>
            <a:normAutofit/>
          </a:bodyPr>
          <a:lstStyle/>
          <a:p>
            <a:r>
              <a:rPr lang="pt-BR" dirty="0">
                <a:effectLst/>
                <a:latin typeface="Arial" panose="020B0604020202020204" pitchFamily="34" charset="0"/>
              </a:rPr>
              <a:t>Art. 8ºSão considerados programas de aperfeiçoamento na área de Atenção Básica em saúde em regiões prioritárias para o SUS o </a:t>
            </a:r>
            <a:r>
              <a:rPr lang="pt-BR" b="1" dirty="0">
                <a:effectLst/>
                <a:latin typeface="Arial" panose="020B0604020202020204" pitchFamily="34" charset="0"/>
              </a:rPr>
              <a:t>Programa de Valorização da Atenção Básica (PROVAB) </a:t>
            </a:r>
            <a:r>
              <a:rPr lang="pt-BR" dirty="0">
                <a:effectLst/>
                <a:latin typeface="Arial" panose="020B0604020202020204" pitchFamily="34" charset="0"/>
              </a:rPr>
              <a:t>e os </a:t>
            </a:r>
            <a:r>
              <a:rPr lang="pt-BR" b="1" dirty="0">
                <a:effectLst/>
                <a:latin typeface="Arial" panose="020B0604020202020204" pitchFamily="34" charset="0"/>
              </a:rPr>
              <a:t>programas de residência em Medicina Geral de Família e Comunidade</a:t>
            </a:r>
            <a:r>
              <a:rPr lang="pt-BR" dirty="0"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sz="2000" dirty="0">
                <a:effectLst/>
                <a:latin typeface="Arial" panose="020B0604020202020204" pitchFamily="34" charset="0"/>
              </a:rPr>
              <a:t>Parágrafo Único A implementação de quaisquer outras iniciativas que se configurem com o perfil acima citado deverão ser regulamentadas por portaria conjunta da Secretaria de Educação Superior, do Ministério da Educação, na condição de presidência da CNRM, e pela Secretaria de Gestão do Trabalho e Educação na Saúde, do Ministério da Saúde, com a finalidade de garantir a pontuação adicional nos processos seletivos para Residência Médica</a:t>
            </a:r>
            <a:r>
              <a:rPr lang="pt-BR" dirty="0">
                <a:effectLst/>
                <a:latin typeface="Arial" panose="020B0604020202020204" pitchFamily="34" charset="0"/>
              </a:rPr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5027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853DA7-4F50-1013-DD3D-23C3D7EB5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Resolução da CNRM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ED49BF-8B56-256B-0962-1D96ADB02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Resolução da CNRM 35/2018</a:t>
            </a:r>
          </a:p>
          <a:p>
            <a:pPr lvl="1"/>
            <a:r>
              <a:rPr lang="pt-BR" dirty="0"/>
              <a:t>PROVAB aptos a requerer todos aqueles que tenham o nome publicado em lista no portal do MEC</a:t>
            </a:r>
          </a:p>
          <a:p>
            <a:pPr lvl="1"/>
            <a:r>
              <a:rPr lang="pt-BR" dirty="0"/>
              <a:t>A pontuação deverá ser requerida em até 5 anos da conclusão do PROVAB – 2023. </a:t>
            </a:r>
          </a:p>
          <a:p>
            <a:r>
              <a:rPr lang="pt-BR" dirty="0"/>
              <a:t>Resolução da CNRM 17/2022</a:t>
            </a:r>
          </a:p>
          <a:p>
            <a:pPr lvl="1"/>
            <a:r>
              <a:rPr lang="pt-BR" dirty="0">
                <a:effectLst/>
                <a:latin typeface="Arial" panose="020B0604020202020204" pitchFamily="34" charset="0"/>
              </a:rPr>
              <a:t>Art. 45. A reserva de vagas a candidatos que concorrerem no âmbito das ações afirmativas deverá constar dos editais dos processos de seleção para ingresso nos Programas de Residência Médica. </a:t>
            </a:r>
          </a:p>
          <a:p>
            <a:pPr lvl="2"/>
            <a:r>
              <a:rPr lang="pt-BR" dirty="0">
                <a:effectLst/>
                <a:latin typeface="Arial" panose="020B0604020202020204" pitchFamily="34" charset="0"/>
              </a:rPr>
              <a:t>Parágrafo Único. Os editais de que trata o caput deverão especificar as regras sobre a reserva de vagas.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7168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9F444F-1476-5106-855A-33B7CBCF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Seleção Pública COTAS – Consultar Jurídico da Instituição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246856-2B43-C325-8801-85D4BF18D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800"/>
            <a:ext cx="10515600" cy="4348163"/>
          </a:xfrm>
        </p:spPr>
        <p:txBody>
          <a:bodyPr/>
          <a:lstStyle/>
          <a:p>
            <a:r>
              <a:rPr lang="pt-BR" b="1" dirty="0"/>
              <a:t>Resolução 17 de 21/12/2022 – Disposições finais e transitórias</a:t>
            </a:r>
          </a:p>
          <a:p>
            <a:pPr marL="0" indent="0">
              <a:buNone/>
            </a:pPr>
            <a:r>
              <a:rPr lang="pt-BR" dirty="0"/>
              <a:t> </a:t>
            </a:r>
          </a:p>
          <a:p>
            <a:r>
              <a:rPr lang="pt-BR" sz="2400" dirty="0">
                <a:effectLst/>
                <a:latin typeface="Arial" panose="020B0604020202020204" pitchFamily="34" charset="0"/>
              </a:rPr>
              <a:t>Art. 45. A reserva de vagas a candidatos que </a:t>
            </a:r>
            <a:r>
              <a:rPr lang="pt-BR" sz="2400" b="1" dirty="0">
                <a:effectLst/>
                <a:latin typeface="Arial" panose="020B0604020202020204" pitchFamily="34" charset="0"/>
              </a:rPr>
              <a:t>concorrerem no âmbito das ações afirmativas </a:t>
            </a:r>
            <a:r>
              <a:rPr lang="pt-BR" sz="2400" dirty="0">
                <a:effectLst/>
                <a:latin typeface="Arial" panose="020B0604020202020204" pitchFamily="34" charset="0"/>
              </a:rPr>
              <a:t>deverá constar dos editais dos processos de seleção para ingresso nos Programas de Residência Médica. </a:t>
            </a:r>
          </a:p>
          <a:p>
            <a:pPr lvl="1"/>
            <a:r>
              <a:rPr lang="pt-BR" sz="2000" dirty="0">
                <a:effectLst/>
                <a:latin typeface="Arial" panose="020B0604020202020204" pitchFamily="34" charset="0"/>
              </a:rPr>
              <a:t>Parágrafo Único. Os editais de que trata o caput deverão especificar as regras sobre a reserva de vagas.</a:t>
            </a:r>
          </a:p>
          <a:p>
            <a:endParaRPr lang="pt-BR" sz="2400" dirty="0">
              <a:effectLst/>
              <a:latin typeface="Arial" panose="020B0604020202020204" pitchFamily="34" charset="0"/>
            </a:endParaRPr>
          </a:p>
          <a:p>
            <a:r>
              <a:rPr lang="pt-BR" sz="2400" dirty="0">
                <a:effectLst/>
                <a:latin typeface="Arial" panose="020B0604020202020204" pitchFamily="34" charset="0"/>
              </a:rPr>
              <a:t>Art. 46. Os critérios estabelecidos nesta Resolução </a:t>
            </a:r>
            <a:r>
              <a:rPr lang="pt-BR" sz="2400" b="1" dirty="0">
                <a:effectLst/>
                <a:latin typeface="Arial" panose="020B0604020202020204" pitchFamily="34" charset="0"/>
              </a:rPr>
              <a:t>deverão constar explicitamente do edital</a:t>
            </a:r>
            <a:r>
              <a:rPr lang="pt-BR" sz="2400" dirty="0">
                <a:effectLst/>
                <a:latin typeface="Arial" panose="020B0604020202020204" pitchFamily="34" charset="0"/>
              </a:rPr>
              <a:t> do processo de seleção de cada instituição.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118736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F95E7-96AD-3A1C-328F-AE18792C0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Consultar JURIDICO da Instituição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D401E7-8A9A-2CD3-E9F7-B9C4F4BD7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4754563"/>
          </a:xfrm>
        </p:spPr>
        <p:txBody>
          <a:bodyPr>
            <a:normAutofit/>
          </a:bodyPr>
          <a:lstStyle/>
          <a:p>
            <a:r>
              <a:rPr lang="pt-BR" dirty="0" err="1"/>
              <a:t>PcD</a:t>
            </a:r>
            <a:endParaRPr lang="pt-BR" dirty="0"/>
          </a:p>
          <a:p>
            <a:r>
              <a:rPr lang="pt-BR" b="1" dirty="0"/>
              <a:t>Decreto nº 9.508/2018</a:t>
            </a:r>
            <a:r>
              <a:rPr lang="pt-BR" dirty="0"/>
              <a:t> dispõe que, em concursos federais, devem ser reservadas no mínimo </a:t>
            </a:r>
            <a:r>
              <a:rPr lang="pt-BR" b="1" dirty="0"/>
              <a:t>5%</a:t>
            </a:r>
            <a:r>
              <a:rPr lang="pt-BR" dirty="0"/>
              <a:t> </a:t>
            </a:r>
            <a:r>
              <a:rPr lang="pt-BR" b="1" dirty="0"/>
              <a:t>das vagas</a:t>
            </a:r>
            <a:r>
              <a:rPr lang="pt-BR" dirty="0"/>
              <a:t>, ao passo que a </a:t>
            </a:r>
            <a:r>
              <a:rPr lang="pt-BR" b="1" dirty="0"/>
              <a:t>Lei nº. 8.112/90</a:t>
            </a:r>
            <a:r>
              <a:rPr lang="pt-BR" dirty="0"/>
              <a:t> afirma que devem ser reservadas à essas pessoas até </a:t>
            </a:r>
            <a:r>
              <a:rPr lang="pt-BR" b="1" dirty="0"/>
              <a:t>20%</a:t>
            </a:r>
            <a:r>
              <a:rPr lang="pt-BR" dirty="0"/>
              <a:t> das vagas oferecidas, sem o estabelecimento de uma porcentagem mínima, que ficou a cargo daquele Decreto. </a:t>
            </a:r>
          </a:p>
          <a:p>
            <a:pPr lvl="1"/>
            <a:r>
              <a:rPr lang="pt-BR" dirty="0"/>
              <a:t>Mínimo 5 vagas, uma deverá ser ofertada 1 PCD</a:t>
            </a:r>
          </a:p>
          <a:p>
            <a:r>
              <a:rPr lang="pt-BR" dirty="0"/>
              <a:t>Atenção - candidatos que se enquadram nos requisitos para concorrer dentro das vagas reservadas também concorrem nas vagas destinadas à ampla concorrência, sendo enquadrado sempre no que for mais benéfico ao candidato. </a:t>
            </a:r>
          </a:p>
        </p:txBody>
      </p:sp>
    </p:spTree>
    <p:extLst>
      <p:ext uri="{BB962C8B-B14F-4D97-AF65-F5344CB8AC3E}">
        <p14:creationId xmlns:p14="http://schemas.microsoft.com/office/powerpoint/2010/main" val="3889913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687C80-B3A0-9CB4-77F7-0FF80E774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Consultar JURIDICO da Instituição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69890D-D7DA-7DC3-EC81-FD671B0FE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Cotas Raciais – Lei 12.990/2014</a:t>
            </a:r>
          </a:p>
          <a:p>
            <a:pPr lvl="1"/>
            <a:r>
              <a:rPr lang="pt-BR" dirty="0"/>
              <a:t>20% das vagas em concursos para a administração pública federal direta e indireta, para autarquias, agências reguladoras, fundações públicas, empresas públicas e sociedades de economia mista controladas pela União.</a:t>
            </a:r>
          </a:p>
          <a:p>
            <a:pPr lvl="1"/>
            <a:r>
              <a:rPr lang="pt-BR" dirty="0"/>
              <a:t>Os candidatos podem disputar tanto as vagas reservadas, quanto as destinadas à ampla concorrência.</a:t>
            </a:r>
          </a:p>
          <a:p>
            <a:pPr lvl="1"/>
            <a:r>
              <a:rPr lang="pt-BR" dirty="0"/>
              <a:t>Sempre que o número de vagas oferecidas no concurso público for igual ou superior a três, haverá a cota racial. No caso de 20% das vagas resultar em um número fracionado, será arredondado para cima sempre que a fração for igual ou maior que 0,5, e para baixo quando for menor que 0,5.</a:t>
            </a:r>
          </a:p>
        </p:txBody>
      </p:sp>
    </p:spTree>
    <p:extLst>
      <p:ext uri="{BB962C8B-B14F-4D97-AF65-F5344CB8AC3E}">
        <p14:creationId xmlns:p14="http://schemas.microsoft.com/office/powerpoint/2010/main" val="1249546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CF5A8-7419-657A-E460-E5915E72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OITIVAS - Neurocirurgia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F5ED1B-9D65-A41D-B438-33E5E1DF6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66675">
              <a:lnSpc>
                <a:spcPts val="1260"/>
              </a:lnSpc>
              <a:spcBef>
                <a:spcPts val="5"/>
              </a:spcBef>
              <a:spcAft>
                <a:spcPts val="0"/>
              </a:spcAft>
            </a:pPr>
            <a:r>
              <a:rPr lang="pt-PT" sz="24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23000.020817</a:t>
            </a:r>
            <a:r>
              <a:rPr lang="pt-PT" sz="2400" dirty="0">
                <a:solidFill>
                  <a:srgbClr val="42424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2024-</a:t>
            </a:r>
            <a:r>
              <a:rPr lang="pt-PT" sz="2400" spc="-2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85 Conjunto Hospitalar de Sorocaba NEUROCIRURGIA</a:t>
            </a:r>
            <a:endParaRPr lang="pt-PT" sz="2400" dirty="0">
              <a:solidFill>
                <a:srgbClr val="181818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  <a:spcBef>
                <a:spcPts val="5"/>
              </a:spcBef>
            </a:pPr>
            <a:endParaRPr lang="pt-PT" sz="2400" spc="-25" dirty="0">
              <a:solidFill>
                <a:srgbClr val="282828"/>
              </a:solidFill>
              <a:highlight>
                <a:srgbClr val="FFFF00"/>
              </a:highlight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66675">
              <a:lnSpc>
                <a:spcPts val="1260"/>
              </a:lnSpc>
              <a:spcBef>
                <a:spcPts val="5"/>
              </a:spcBef>
            </a:pPr>
            <a:endParaRPr lang="pt-PT" sz="2400" spc="-25" dirty="0">
              <a:solidFill>
                <a:srgbClr val="282828"/>
              </a:solidFill>
              <a:highlight>
                <a:srgbClr val="FFFF00"/>
              </a:highlight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>
              <a:lnSpc>
                <a:spcPts val="1160"/>
              </a:lnSpc>
              <a:spcBef>
                <a:spcPts val="0"/>
              </a:spcBef>
            </a:pPr>
            <a:r>
              <a:rPr lang="pt-PT" sz="2400" spc="-25" dirty="0">
                <a:solidFill>
                  <a:srgbClr val="1F1F1D"/>
                </a:solidFill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23000.013878</a:t>
            </a:r>
            <a:r>
              <a:rPr lang="pt-PT" sz="2400" spc="-25" dirty="0">
                <a:solidFill>
                  <a:srgbClr val="494949"/>
                </a:solidFill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/</a:t>
            </a:r>
            <a:r>
              <a:rPr lang="pt-PT" sz="2400" spc="-25" dirty="0">
                <a:solidFill>
                  <a:srgbClr val="1F1F1D"/>
                </a:solidFill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2024-96  Hospital Heliopolis – Programa de Neurocirurgia</a:t>
            </a:r>
            <a:endParaRPr lang="pt-PT" sz="2400" spc="-25" dirty="0">
              <a:solidFill>
                <a:srgbClr val="000000"/>
              </a:solidFill>
              <a:highlight>
                <a:srgbClr val="FFFF00"/>
              </a:highlight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66675">
              <a:lnSpc>
                <a:spcPts val="1260"/>
              </a:lnSpc>
              <a:spcBef>
                <a:spcPts val="5"/>
              </a:spcBef>
            </a:pPr>
            <a:endParaRPr lang="pt-PT" sz="2400" spc="-25" dirty="0">
              <a:solidFill>
                <a:srgbClr val="282828"/>
              </a:solidFill>
              <a:highlight>
                <a:srgbClr val="FFFF00"/>
              </a:highlight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-37211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pt-PT" sz="2400" dirty="0">
              <a:solidFill>
                <a:srgbClr val="181818"/>
              </a:solidFill>
              <a:highlight>
                <a:srgbClr val="FFFF00"/>
              </a:highlight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-37211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Preceptoria reduzida para 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acompanhar os residentes</a:t>
            </a:r>
            <a:r>
              <a:rPr lang="pt-PT" sz="2400" dirty="0">
                <a:solidFill>
                  <a:srgbClr val="424242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;</a:t>
            </a:r>
            <a:r>
              <a:rPr lang="pt-PT" sz="2400" dirty="0">
                <a:solidFill>
                  <a:srgbClr val="424242"/>
                </a:solidFill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4. 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Falta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de 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comprometimento com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o 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ensino acadêmico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dos 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residentes;</a:t>
            </a:r>
            <a:r>
              <a:rPr lang="pt-PT" sz="2400" dirty="0">
                <a:solidFill>
                  <a:srgbClr val="282828"/>
                </a:solidFill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e 7. Carência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de 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equipa</a:t>
            </a:r>
            <a:r>
              <a:rPr lang="pt-PT" sz="2400" dirty="0">
                <a:solidFill>
                  <a:srgbClr val="08080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m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e</a:t>
            </a:r>
            <a:r>
              <a:rPr lang="pt-PT" sz="2400" dirty="0">
                <a:solidFill>
                  <a:srgbClr val="08080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n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to</a:t>
            </a:r>
            <a:r>
              <a:rPr lang="pt-PT" sz="2400" dirty="0">
                <a:solidFill>
                  <a:srgbClr val="424242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s </a:t>
            </a:r>
            <a:r>
              <a:rPr lang="pt-PT" sz="2400" dirty="0">
                <a:solidFill>
                  <a:srgbClr val="08080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n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ecessár</a:t>
            </a:r>
            <a:r>
              <a:rPr lang="pt-PT" sz="2400" dirty="0">
                <a:solidFill>
                  <a:srgbClr val="08080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i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os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para 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a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realização</a:t>
            </a:r>
            <a:r>
              <a:rPr lang="pt-PT" sz="2400" spc="145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d</a:t>
            </a:r>
            <a:r>
              <a:rPr lang="pt-PT" sz="2400" dirty="0">
                <a:solidFill>
                  <a:srgbClr val="424242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e</a:t>
            </a:r>
            <a:r>
              <a:rPr lang="pt-PT" sz="2400" spc="125" dirty="0">
                <a:solidFill>
                  <a:srgbClr val="424242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pt-PT" sz="240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procedimentos</a:t>
            </a:r>
            <a:r>
              <a:rPr lang="pt-PT" sz="2400" spc="195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pt-PT" sz="2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cirúrgicos").</a:t>
            </a:r>
            <a:r>
              <a:rPr lang="pt-PT" sz="2400" spc="50" dirty="0">
                <a:solidFill>
                  <a:srgbClr val="282828"/>
                </a:solidFill>
                <a:highlight>
                  <a:srgbClr val="FFFF00"/>
                </a:highlight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endParaRPr lang="pt-PT" sz="2400" spc="-10" dirty="0">
              <a:solidFill>
                <a:srgbClr val="282828"/>
              </a:solidFill>
              <a:effectLst/>
              <a:highlight>
                <a:srgbClr val="FFFF00"/>
              </a:highlight>
              <a:latin typeface="Times New Roman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7211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pt-PT" sz="1800" spc="50" dirty="0">
              <a:solidFill>
                <a:srgbClr val="282828"/>
              </a:solidFill>
              <a:highlight>
                <a:srgbClr val="FFFF00"/>
              </a:highlight>
              <a:latin typeface="Times New Roman"/>
              <a:cs typeface="Times New Roman"/>
            </a:endParaRPr>
          </a:p>
          <a:p>
            <a:pPr marL="0" indent="-37211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pt-PT" sz="1800" spc="50" dirty="0">
              <a:solidFill>
                <a:srgbClr val="282828"/>
              </a:solidFill>
              <a:highlight>
                <a:srgbClr val="FFFF00"/>
              </a:highligh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8006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89C51-D504-CE57-32E5-58BA842F1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OITIVAS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26D3C6-4BF3-14E6-6303-08DF0A014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399" y="1851261"/>
            <a:ext cx="10515600" cy="4351338"/>
          </a:xfrm>
        </p:spPr>
        <p:txBody>
          <a:bodyPr/>
          <a:lstStyle/>
          <a:p>
            <a:pPr marL="71755" marR="46355" indent="-635" algn="just">
              <a:spcBef>
                <a:spcPts val="25"/>
              </a:spcBef>
              <a:spcAft>
                <a:spcPts val="0"/>
              </a:spcAft>
              <a:tabLst>
                <a:tab pos="650875" algn="l"/>
                <a:tab pos="1343025" algn="l"/>
              </a:tabLst>
            </a:pPr>
            <a:r>
              <a:rPr lang="pt-PT" spc="-10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23000.014815</a:t>
            </a:r>
            <a:r>
              <a:rPr lang="pt-PT" dirty="0">
                <a:solidFill>
                  <a:srgbClr val="2F2F2F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/2024-</a:t>
            </a:r>
            <a:r>
              <a:rPr lang="pt-PT" spc="-25" dirty="0">
                <a:solidFill>
                  <a:srgbClr val="2F2F2F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57 – Hospital Geral de Itapevi – Programa de GO – Cobrar documentação e contraditório</a:t>
            </a:r>
          </a:p>
          <a:p>
            <a:pPr marL="71755" marR="46355" indent="-635" algn="just">
              <a:spcBef>
                <a:spcPts val="25"/>
              </a:spcBef>
              <a:spcAft>
                <a:spcPts val="0"/>
              </a:spcAft>
              <a:tabLst>
                <a:tab pos="650875" algn="l"/>
                <a:tab pos="1343025" algn="l"/>
              </a:tabLst>
            </a:pPr>
            <a:endParaRPr lang="pt-PT" sz="1800" spc="-25" dirty="0">
              <a:solidFill>
                <a:srgbClr val="2F2F2F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71755" marR="46355" indent="-635" algn="just">
              <a:spcBef>
                <a:spcPts val="25"/>
              </a:spcBef>
              <a:spcAft>
                <a:spcPts val="0"/>
              </a:spcAft>
              <a:tabLst>
                <a:tab pos="650875" algn="l"/>
                <a:tab pos="1343025" algn="l"/>
              </a:tabLst>
            </a:pPr>
            <a:endParaRPr lang="pt-PT" sz="1800" spc="-25" dirty="0">
              <a:solidFill>
                <a:srgbClr val="2F2F2F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71755" marR="46355" indent="-635" algn="just">
              <a:spcBef>
                <a:spcPts val="25"/>
              </a:spcBef>
              <a:tabLst>
                <a:tab pos="650875" algn="l"/>
                <a:tab pos="1343025" algn="l"/>
              </a:tabLst>
            </a:pPr>
            <a:r>
              <a:rPr lang="pt-PT" sz="28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23000.012928</a:t>
            </a:r>
            <a:r>
              <a:rPr lang="pt-PT" sz="2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/2024-</a:t>
            </a:r>
            <a:r>
              <a:rPr lang="pt-PT" sz="2800" spc="-2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18 Faculdade de Medicina de Sao Jose do Rio Preto – Programa Otorrino </a:t>
            </a:r>
          </a:p>
          <a:p>
            <a:pPr marL="71755" marR="46355" indent="-635" algn="just">
              <a:spcBef>
                <a:spcPts val="25"/>
              </a:spcBef>
              <a:tabLst>
                <a:tab pos="650875" algn="l"/>
                <a:tab pos="1343025" algn="l"/>
              </a:tabLst>
            </a:pPr>
            <a:endParaRPr lang="pt-PT" spc="-25" dirty="0">
              <a:solidFill>
                <a:srgbClr val="282828"/>
              </a:solidFill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" marR="46355" indent="-635" algn="just">
              <a:spcBef>
                <a:spcPts val="25"/>
              </a:spcBef>
              <a:tabLst>
                <a:tab pos="650875" algn="l"/>
                <a:tab pos="1343025" algn="l"/>
              </a:tabLst>
            </a:pPr>
            <a:endParaRPr lang="pt-PT" sz="2800" spc="-25" dirty="0">
              <a:solidFill>
                <a:srgbClr val="282828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" marR="46355" indent="-635" algn="just">
              <a:spcBef>
                <a:spcPts val="25"/>
              </a:spcBef>
              <a:tabLst>
                <a:tab pos="650875" algn="l"/>
                <a:tab pos="1343025" algn="l"/>
              </a:tabLst>
            </a:pPr>
            <a:r>
              <a:rPr lang="pt-PT" sz="28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23000.020386</a:t>
            </a:r>
            <a:r>
              <a:rPr lang="pt-PT" sz="2800" dirty="0">
                <a:solidFill>
                  <a:srgbClr val="42424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pt-PT" sz="2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2024-</a:t>
            </a:r>
            <a:r>
              <a:rPr lang="pt-PT" sz="2800" spc="-2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57 – Faculdade de Medicina de São Jose do Rio Preto – FAMESP CARDIOLOGIA </a:t>
            </a:r>
            <a:endParaRPr lang="pt-BR" dirty="0"/>
          </a:p>
          <a:p>
            <a:pPr marL="71755" marR="46355" indent="-635" algn="just">
              <a:spcBef>
                <a:spcPts val="25"/>
              </a:spcBef>
              <a:tabLst>
                <a:tab pos="650875" algn="l"/>
                <a:tab pos="1343025" algn="l"/>
              </a:tabLst>
            </a:pPr>
            <a:endParaRPr lang="pt-PT" sz="2800" spc="-25" dirty="0">
              <a:solidFill>
                <a:srgbClr val="282828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" marR="46355" indent="-635" algn="just">
              <a:spcBef>
                <a:spcPts val="25"/>
              </a:spcBef>
              <a:spcAft>
                <a:spcPts val="0"/>
              </a:spcAft>
              <a:tabLst>
                <a:tab pos="650875" algn="l"/>
                <a:tab pos="1343025" algn="l"/>
              </a:tabLst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5851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6B4189-76E1-570F-BA2C-4C02C14AB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OITIVAS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FF8F90-39BD-F099-747D-985B351CD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70485" marR="40640" indent="3175" algn="just">
              <a:lnSpc>
                <a:spcPct val="150000"/>
              </a:lnSpc>
              <a:spcAft>
                <a:spcPts val="0"/>
              </a:spcAft>
            </a:pPr>
            <a:r>
              <a:rPr lang="pt-PT" sz="34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23000.022068</a:t>
            </a:r>
            <a:r>
              <a:rPr lang="pt-PT" sz="3400" dirty="0">
                <a:solidFill>
                  <a:srgbClr val="41414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/2024-</a:t>
            </a:r>
            <a:r>
              <a:rPr lang="pt-PT" sz="3400" spc="-25" dirty="0">
                <a:solidFill>
                  <a:srgbClr val="41414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21 HC Ribeirao Preto – Cirurgia Geral visita com oitiva dos MR </a:t>
            </a:r>
          </a:p>
          <a:p>
            <a:pPr marL="71120">
              <a:lnSpc>
                <a:spcPct val="150000"/>
              </a:lnSpc>
            </a:pPr>
            <a:r>
              <a:rPr lang="pt-PT" sz="34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23000.024814</a:t>
            </a:r>
            <a:r>
              <a:rPr lang="pt-PT" sz="3400" spc="-10" dirty="0">
                <a:solidFill>
                  <a:srgbClr val="444444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/2024-</a:t>
            </a:r>
            <a:r>
              <a:rPr lang="pt-PT" sz="3400" spc="-25" dirty="0">
                <a:solidFill>
                  <a:srgbClr val="444444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11 Hospital Guilherme Alvaro programa Cirurgia Geral – Supervisão Exigência 30 dias</a:t>
            </a:r>
            <a:endParaRPr lang="pt-PT" sz="3400" spc="-25" dirty="0">
              <a:solidFill>
                <a:srgbClr val="444444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66675">
              <a:lnSpc>
                <a:spcPct val="150000"/>
              </a:lnSpc>
            </a:pPr>
            <a:r>
              <a:rPr lang="pt-PT" sz="34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23000.024716</a:t>
            </a:r>
            <a:r>
              <a:rPr lang="pt-PT" sz="3400" dirty="0">
                <a:solidFill>
                  <a:srgbClr val="444444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/2024-</a:t>
            </a:r>
            <a:r>
              <a:rPr lang="pt-PT" sz="3400" spc="-25" dirty="0">
                <a:solidFill>
                  <a:srgbClr val="444444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83 Santa Casa de Fernandopolis – Prm Clinica Médica/Ortopedia/Cirurgia/pediatria GO </a:t>
            </a:r>
          </a:p>
          <a:p>
            <a:pPr marL="66675">
              <a:lnSpc>
                <a:spcPct val="150000"/>
              </a:lnSpc>
            </a:pPr>
            <a:r>
              <a:rPr lang="pt-PT" sz="34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23000.021593</a:t>
            </a:r>
            <a:r>
              <a:rPr lang="pt-PT" sz="3400" dirty="0">
                <a:solidFill>
                  <a:srgbClr val="42424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pt-PT" sz="34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2024</a:t>
            </a:r>
            <a:r>
              <a:rPr lang="pt-PT" sz="3400" dirty="0">
                <a:solidFill>
                  <a:srgbClr val="070707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pt-PT" sz="3400" spc="-2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29</a:t>
            </a:r>
          </a:p>
          <a:p>
            <a:pPr marL="66675">
              <a:lnSpc>
                <a:spcPts val="1260"/>
              </a:lnSpc>
            </a:pPr>
            <a:endParaRPr lang="pt-PT" sz="1800" spc="-25" dirty="0">
              <a:solidFill>
                <a:srgbClr val="282828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</a:pPr>
            <a:endParaRPr lang="pt-BR" sz="1800" dirty="0"/>
          </a:p>
          <a:p>
            <a:pPr marL="66675">
              <a:lnSpc>
                <a:spcPts val="1260"/>
              </a:lnSpc>
            </a:pPr>
            <a:endParaRPr lang="pt-PT" sz="1800" spc="-25" dirty="0">
              <a:solidFill>
                <a:srgbClr val="444444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6438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8C425D-70D2-A9F8-7431-48E303E0B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Denuncias ANESTESIOLOGIA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6A8E91-FC92-FFCF-FFA2-A1AF70E5B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marR="42545" indent="4445" algn="just">
              <a:lnSpc>
                <a:spcPct val="115000"/>
              </a:lnSpc>
              <a:spcBef>
                <a:spcPts val="80"/>
              </a:spcBef>
              <a:spcAft>
                <a:spcPts val="0"/>
              </a:spcAft>
            </a:pPr>
            <a:r>
              <a:rPr lang="pt-PT" sz="18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23000.021484</a:t>
            </a:r>
            <a:r>
              <a:rPr lang="pt-PT" sz="1800" dirty="0">
                <a:solidFill>
                  <a:srgbClr val="41414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2024-</a:t>
            </a:r>
            <a:r>
              <a:rPr lang="pt-PT" sz="1800" spc="-2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10 Hospital Geral de Itapecerica da Serra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Conselho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Regional de Medicina do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Estado de São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Paulo, Oficio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nº 68</a:t>
            </a:r>
            <a:r>
              <a:rPr lang="pt-PT" sz="1800" dirty="0">
                <a:solidFill>
                  <a:srgbClr val="41414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2024</a:t>
            </a:r>
            <a:r>
              <a:rPr lang="pt-PT" sz="1800" spc="14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pt-PT" sz="1800" spc="175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PJA,</a:t>
            </a:r>
            <a:r>
              <a:rPr lang="pt-PT" sz="1800" spc="375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no</a:t>
            </a:r>
            <a:r>
              <a:rPr lang="pt-PT" sz="1800" spc="335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qual</a:t>
            </a:r>
            <a:r>
              <a:rPr lang="pt-PT" sz="1800" spc="13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noticia</a:t>
            </a:r>
            <a:r>
              <a:rPr lang="pt-PT" sz="1800" spc="14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pt-PT" sz="1800" spc="13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pt-PT" sz="1800" spc="-5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Ministério</a:t>
            </a:r>
            <a:r>
              <a:rPr lang="pt-PT" sz="1800" spc="145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Público</a:t>
            </a:r>
            <a:r>
              <a:rPr lang="pt-PT" sz="1800" spc="9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do</a:t>
            </a:r>
            <a:r>
              <a:rPr lang="pt-PT" sz="1800" spc="125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Estado</a:t>
            </a:r>
            <a:r>
              <a:rPr lang="pt-PT" sz="1800" spc="1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pt-PT" sz="1800" dirty="0">
                <a:solidFill>
                  <a:srgbClr val="41414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pt-PT" sz="1800" spc="155" dirty="0">
                <a:solidFill>
                  <a:srgbClr val="41414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São</a:t>
            </a:r>
            <a:r>
              <a:rPr lang="pt-PT" sz="1800" spc="13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spc="-10" dirty="0">
                <a:solidFill>
                  <a:srgbClr val="151615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Paulo</a:t>
            </a:r>
            <a:r>
              <a:rPr lang="pt-PT" sz="18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por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meio do</a:t>
            </a:r>
            <a:r>
              <a:rPr lang="pt-PT" sz="1800" spc="-6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Inquérito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Civil nº 393/2022 está apurando a ocorrência </a:t>
            </a:r>
            <a:r>
              <a:rPr lang="pt-PT" sz="18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supostas </a:t>
            </a:r>
            <a:r>
              <a:rPr lang="pt-PT" sz="18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irregularidades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no Hospital Geral </a:t>
            </a:r>
            <a:r>
              <a:rPr lang="pt-PT" sz="18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de ltapecerica da</a:t>
            </a:r>
            <a:r>
              <a:rPr lang="pt-PT" sz="1800" spc="-5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Serra.("</a:t>
            </a:r>
            <a:r>
              <a:rPr lang="pt-PT" sz="1800" b="1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pt-PT" sz="1800" b="1" spc="2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falta de</a:t>
            </a:r>
            <a:r>
              <a:rPr lang="pt-PT" sz="1800" spc="-6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anestesistas e</a:t>
            </a:r>
            <a:r>
              <a:rPr lang="pt-PT" sz="1800" spc="-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2. atuação</a:t>
            </a:r>
            <a:r>
              <a:rPr lang="pt-PT" sz="1800" spc="-7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pt-PT" sz="1800" spc="-4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MR</a:t>
            </a:r>
            <a:r>
              <a:rPr lang="pt-PT" sz="1800" spc="-55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especialistas</a:t>
            </a:r>
            <a:r>
              <a:rPr lang="pt-PT" sz="1800" spc="-3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pt-PT" sz="1800" spc="-7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anestesia sem supervisão </a:t>
            </a:r>
            <a:r>
              <a:rPr lang="pt-PT" sz="18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no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ano de 2022"). </a:t>
            </a:r>
            <a:r>
              <a:rPr lang="pt-PT" sz="1800" dirty="0">
                <a:solidFill>
                  <a:srgbClr val="161816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 Instituição </a:t>
            </a:r>
            <a:r>
              <a:rPr lang="pt-PT" sz="1800" b="1" dirty="0">
                <a:solidFill>
                  <a:srgbClr val="08080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não 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enviou o Contraditório.</a:t>
            </a:r>
          </a:p>
          <a:p>
            <a:pPr marL="68580" marR="42545" indent="4445" algn="just">
              <a:lnSpc>
                <a:spcPct val="115000"/>
              </a:lnSpc>
              <a:spcBef>
                <a:spcPts val="80"/>
              </a:spcBef>
              <a:spcAft>
                <a:spcPts val="0"/>
              </a:spcAft>
            </a:pPr>
            <a:endParaRPr lang="pt-PT" sz="1800" dirty="0">
              <a:solidFill>
                <a:srgbClr val="282828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</a:pPr>
            <a:r>
              <a:rPr lang="pt-PT" sz="18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23000.025681</a:t>
            </a:r>
            <a:r>
              <a:rPr lang="pt-PT" sz="180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/2024-</a:t>
            </a:r>
            <a:r>
              <a:rPr lang="pt-PT" sz="1800" spc="-25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08 Hospital Geral de Itapevi – PRM Anestesiologia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916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DE0868-2C5A-8226-3AAF-FF4106DA6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Retirada de Diligência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11E85E-5CB7-2746-FF8D-513E51EFB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6675">
              <a:lnSpc>
                <a:spcPts val="1260"/>
              </a:lnSpc>
            </a:pPr>
            <a:r>
              <a:rPr lang="pt-PT" sz="1800" spc="-10" dirty="0">
                <a:solidFill>
                  <a:srgbClr val="262826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23000.019925</a:t>
            </a:r>
            <a:r>
              <a:rPr lang="pt-PT" sz="1800" spc="-10" dirty="0">
                <a:solidFill>
                  <a:srgbClr val="3B3B3B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</a:t>
            </a:r>
            <a:r>
              <a:rPr lang="pt-PT" sz="1800" spc="-10" dirty="0">
                <a:solidFill>
                  <a:srgbClr val="151615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023-</a:t>
            </a:r>
            <a:r>
              <a:rPr lang="pt-PT" sz="1800" spc="-25" dirty="0">
                <a:solidFill>
                  <a:srgbClr val="151615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24 Santa Casa de Misiericordia e BP Programa Ortopedia Nova avaliação SBOT e CEREM</a:t>
            </a:r>
          </a:p>
          <a:p>
            <a:pPr marL="66675">
              <a:lnSpc>
                <a:spcPts val="1260"/>
              </a:lnSpc>
            </a:pPr>
            <a:endParaRPr lang="pt-PT" sz="1800" spc="-25" dirty="0">
              <a:solidFill>
                <a:srgbClr val="151615"/>
              </a:solidFill>
              <a:highlight>
                <a:srgbClr val="C0C0C0"/>
              </a:highlight>
              <a:latin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</a:pPr>
            <a:r>
              <a:rPr lang="pt-PT" sz="1800" spc="-10" dirty="0">
                <a:solidFill>
                  <a:srgbClr val="282828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23000.000813</a:t>
            </a:r>
            <a:r>
              <a:rPr lang="pt-PT" sz="1800" dirty="0">
                <a:solidFill>
                  <a:srgbClr val="383838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</a:t>
            </a:r>
            <a:r>
              <a:rPr lang="pt-PT" sz="1800" dirty="0">
                <a:solidFill>
                  <a:srgbClr val="161616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4-</a:t>
            </a:r>
            <a:r>
              <a:rPr lang="pt-PT" sz="1800" spc="-25" dirty="0">
                <a:solidFill>
                  <a:srgbClr val="161616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81 Fundação Pio XII Barretos – Permanencia em DILIGENCIA 90 dias para implantanao de ambulatorio avaliacao pre anestesica</a:t>
            </a:r>
          </a:p>
          <a:p>
            <a:pPr marL="66675">
              <a:lnSpc>
                <a:spcPts val="1260"/>
              </a:lnSpc>
            </a:pPr>
            <a:endParaRPr lang="pt-PT" sz="1800" spc="-25" dirty="0">
              <a:solidFill>
                <a:srgbClr val="161616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</a:pPr>
            <a:endParaRPr lang="pt-PT" sz="1800" spc="-25" dirty="0">
              <a:solidFill>
                <a:srgbClr val="161616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</a:pPr>
            <a:endParaRPr lang="pt-PT" sz="1800" spc="-25" dirty="0">
              <a:solidFill>
                <a:srgbClr val="161616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</a:pPr>
            <a:r>
              <a:rPr lang="pt-PT" sz="3200" spc="-25" dirty="0">
                <a:solidFill>
                  <a:srgbClr val="161616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Solicitação de Redução de VAGAS</a:t>
            </a:r>
          </a:p>
          <a:p>
            <a:pPr marL="66675">
              <a:lnSpc>
                <a:spcPts val="1260"/>
              </a:lnSpc>
            </a:pPr>
            <a:endParaRPr lang="pt-PT" sz="1800" spc="-25" dirty="0">
              <a:solidFill>
                <a:srgbClr val="161616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71120">
              <a:lnSpc>
                <a:spcPts val="1260"/>
              </a:lnSpc>
            </a:pPr>
            <a:r>
              <a:rPr lang="pt-PT" sz="18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23000.001034</a:t>
            </a:r>
            <a:r>
              <a:rPr lang="pt-PT" sz="1800" spc="-10" dirty="0">
                <a:solidFill>
                  <a:srgbClr val="4B4B4B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/2023-</a:t>
            </a:r>
            <a:r>
              <a:rPr lang="pt-PT" sz="1800" spc="-25" dirty="0">
                <a:solidFill>
                  <a:srgbClr val="4B4B4B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11 Hospital Municipal de Campo Limpo reducao de 8 para 6 vagas Programa de Clinica Medica</a:t>
            </a:r>
          </a:p>
          <a:p>
            <a:pPr marL="71120">
              <a:lnSpc>
                <a:spcPts val="1260"/>
              </a:lnSpc>
            </a:pPr>
            <a:endParaRPr lang="pt-PT" sz="1800" spc="-25" dirty="0">
              <a:solidFill>
                <a:srgbClr val="4B4B4B"/>
              </a:solidFill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marL="66675">
              <a:lnSpc>
                <a:spcPts val="1260"/>
              </a:lnSpc>
            </a:pPr>
            <a:r>
              <a:rPr lang="pt-PT" sz="1800" spc="-10" dirty="0">
                <a:solidFill>
                  <a:srgbClr val="282828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23000.026492</a:t>
            </a:r>
            <a:r>
              <a:rPr lang="pt-PT" sz="1800" dirty="0">
                <a:solidFill>
                  <a:srgbClr val="3A3A3A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/2024-</a:t>
            </a:r>
            <a:r>
              <a:rPr lang="pt-PT" sz="1800" spc="-25" dirty="0">
                <a:solidFill>
                  <a:srgbClr val="3A3A3A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44 Maternidade Cachoeirinha redução de 20 para 16 vagas programam de GO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7728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1ED559-A7E8-667E-D0CC-2CD7ED606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Transferências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A7CE618B-030B-7D6F-97A6-F106E98E93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711109"/>
              </p:ext>
            </p:extLst>
          </p:nvPr>
        </p:nvGraphicFramePr>
        <p:xfrm>
          <a:off x="457200" y="1825628"/>
          <a:ext cx="11361420" cy="490753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6378">
                  <a:extLst>
                    <a:ext uri="{9D8B030D-6E8A-4147-A177-3AD203B41FA5}">
                      <a16:colId xmlns:a16="http://schemas.microsoft.com/office/drawing/2014/main" val="2520448821"/>
                    </a:ext>
                  </a:extLst>
                </a:gridCol>
                <a:gridCol w="1077028">
                  <a:extLst>
                    <a:ext uri="{9D8B030D-6E8A-4147-A177-3AD203B41FA5}">
                      <a16:colId xmlns:a16="http://schemas.microsoft.com/office/drawing/2014/main" val="4238907489"/>
                    </a:ext>
                  </a:extLst>
                </a:gridCol>
                <a:gridCol w="1151302">
                  <a:extLst>
                    <a:ext uri="{9D8B030D-6E8A-4147-A177-3AD203B41FA5}">
                      <a16:colId xmlns:a16="http://schemas.microsoft.com/office/drawing/2014/main" val="1339685223"/>
                    </a:ext>
                  </a:extLst>
                </a:gridCol>
                <a:gridCol w="1077028">
                  <a:extLst>
                    <a:ext uri="{9D8B030D-6E8A-4147-A177-3AD203B41FA5}">
                      <a16:colId xmlns:a16="http://schemas.microsoft.com/office/drawing/2014/main" val="1822858548"/>
                    </a:ext>
                  </a:extLst>
                </a:gridCol>
                <a:gridCol w="3020634">
                  <a:extLst>
                    <a:ext uri="{9D8B030D-6E8A-4147-A177-3AD203B41FA5}">
                      <a16:colId xmlns:a16="http://schemas.microsoft.com/office/drawing/2014/main" val="3129191862"/>
                    </a:ext>
                  </a:extLst>
                </a:gridCol>
                <a:gridCol w="1002754">
                  <a:extLst>
                    <a:ext uri="{9D8B030D-6E8A-4147-A177-3AD203B41FA5}">
                      <a16:colId xmlns:a16="http://schemas.microsoft.com/office/drawing/2014/main" val="3919417866"/>
                    </a:ext>
                  </a:extLst>
                </a:gridCol>
                <a:gridCol w="495188">
                  <a:extLst>
                    <a:ext uri="{9D8B030D-6E8A-4147-A177-3AD203B41FA5}">
                      <a16:colId xmlns:a16="http://schemas.microsoft.com/office/drawing/2014/main" val="3613388917"/>
                    </a:ext>
                  </a:extLst>
                </a:gridCol>
                <a:gridCol w="1736248">
                  <a:extLst>
                    <a:ext uri="{9D8B030D-6E8A-4147-A177-3AD203B41FA5}">
                      <a16:colId xmlns:a16="http://schemas.microsoft.com/office/drawing/2014/main" val="2962639701"/>
                    </a:ext>
                  </a:extLst>
                </a:gridCol>
                <a:gridCol w="1364860">
                  <a:extLst>
                    <a:ext uri="{9D8B030D-6E8A-4147-A177-3AD203B41FA5}">
                      <a16:colId xmlns:a16="http://schemas.microsoft.com/office/drawing/2014/main" val="384680364"/>
                    </a:ext>
                  </a:extLst>
                </a:gridCol>
              </a:tblGrid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00" u="none" strike="noStrike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95903585"/>
                  </a:ext>
                </a:extLst>
              </a:tr>
              <a:tr h="352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23000.012041/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2024-20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MONIQUELL Y BARBOSA DA SILVA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Transferência de Médico Residente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Transferência    da    MR    MONIQUELLY BARBOSA  DA  SILVA  (R2)  do  PRM  em CIRURGIA            PEDIÁTRICA            da FACULDADE  DE  MEDICINA  DE  SÃO JOSÉ   DO   RIO   PRETO/SP   (CNPJ 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00.326.036/0001-60) para o PRM de mesma especialidade   do   HOSPITAL   INFANTIL PEQUENO   PRINCIPE   HOSPITAL   DE CRIANÇAS      CÉSAR      PERNETTA/PR (CNPJ     Nº     76.591.569/0001-30)     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responsabilidade da Bolsa é do Ministério da Saúde    que    confirma    a    disponibilidade 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   Câmara      Técnica recomenda                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transferência  da  Médica Residente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MONIQUELLY BARBOSA        DACPF 02970480158,        CRM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206309-SP,       R2       do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Programa  de  Residência Médica     em     Cirurgia Pediátrica                     da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FACULDADE           DE MEDICINA   DE    SÃO JOSE  DO  RIO PRETO-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SP     para     o     mesmo programa no HOSPITAL PEQUENO    PRÍNCIPE (ASSOCIAÇÃO HOSPITALAR          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PROTEÇÃO                À INFÂNCIA  DR   RAUL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CARNEIRO) – PR.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847001580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619786131"/>
                  </a:ext>
                </a:extLst>
              </a:tr>
              <a:tr h="2460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23000.014766/2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024-52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</a:rPr>
                        <a:t>TALINNY ZUBISARRA NNYA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TEOCLAUD YLYANNY TEOTÓNIO DE FARIAS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</a:rPr>
                        <a:t>Transferência       da       MR       TALINNY ZUBISARRANNYA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TEOCLAUDYLYANNY  TEOTÓNIO  DE FARIAS (R2) do PRM em GINECOLOGIA E  OBSTETRÍCIA da  UNIVERSIDADE  </a:t>
                      </a:r>
                      <a:r>
                        <a:rPr lang="pt-BR" sz="1200" u="none" strike="noStrike" dirty="0" err="1">
                          <a:effectLst/>
                        </a:rPr>
                        <a:t>D</a:t>
                      </a:r>
                      <a:r>
                        <a:rPr lang="pt-BR" sz="1200" u="none" strike="noStrike" dirty="0">
                          <a:effectLst/>
                        </a:rPr>
                        <a:t> MOGI    DAS    CRUZES/SP    (CNPJ    nº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52.562.758/0001-17) para o PRM de mesma especialidade      do      HOSPITAL      DAS CLÍNICAS    DA    UFPE/PE    (CNPJ    nº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24.134.488/0002-99)  a  responsabilidade da Bolsa  é  do  Ministério  da  educação  que confirma a disponibilidade orçamentária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   Câmara      Técnica recomenda                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transferência     da     MR TALINNY ZUBISARRANNYA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TEOCLAUDYLYANN Y      TEOTÓNIO      DE FARIAS,                  CPF 701.675.744-77,   R2   do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PRM                            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GINECOLOGIA         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OBSTETRÍCIA          da UNIVERSIDADE       D MOGI                      DAS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CRUZES/SP-SP,  para  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mesmo     programa     no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4058686825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2423261408"/>
                  </a:ext>
                </a:extLst>
              </a:tr>
              <a:tr h="4878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HOSPITAL             DAS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CLÍNICAS                DA UFPE/PE.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extLst>
                  <a:ext uri="{0D108BD9-81ED-4DB2-BD59-A6C34878D82A}">
                    <a16:rowId xmlns:a16="http://schemas.microsoft.com/office/drawing/2014/main" val="3397839315"/>
                  </a:ext>
                </a:extLst>
              </a:tr>
              <a:tr h="1994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23000.015036/2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024-79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LAINARA MAGALHAE S AGUIAR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Transferência       da       MR       LAINARA MAGALHAES AGUIAR (R2) do PRM em CLÍNICA        MÉDICA        da        MAUA PREFEITURA/SP             (CNPJ            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46.522.959/0001-98) para o PRM de mesma especialidade  do  HOSPITAL  SEPACO/SP (CNPJ       nº       60.961.422/0001-55)  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responsabilidade da Bolsa é da instituição de destino   que   confirma   a   disponibilidade orçamentária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   Câmara      Técnica recomenda                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transferência     da     MR LAINARA MAGALHAES AGUIAR,  R2  do  PRM em  CLÍNICA  MÉDICA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da                         MAUA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PREFEITURA/SP para o PRM        de        mesma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especialidade               do HOSPITAL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SEPACO/SP.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2050800363"/>
                  </a:ext>
                </a:extLst>
              </a:tr>
              <a:tr h="2722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23000.015046/2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FILIPE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JACKSON ALVES LIMA SANTOS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Transferência  do  MR  FILIPE  JACKSON ALVES LIMA SANTOS (R2) do PRM em ANESTESIOLOGIA da IRMANDADE DA SANTA CASA DE MISERICORDIA DE S J R PRETO/SP (CNPJ nº 59.981.712/0001-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81)  para o PRM de mesma especialidade do HOSPITAL GERAL ROBERTO  SANTOS SESAB/BA  (CNPJ  13.937.131/0053-72)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responsabilidade do Ministério da Saúde que confirma a disponibilidade 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Câmara   Técnica    é favorável a transferência do         MR         FILIPE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JACKSON          ALVES LIMA SANTOS (R2) do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PRM                           em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ANESTESIOLOGIA  da IRMANDADE          DA SANTA      CASA      DE MISERICORDIA DE S J R  PRETO/SP  (CNPJ  nº 59.981.712/0001-81)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para  o  PRM  de  mesma especialidade               do HOSPITAL        GERAL ROBERTO      SANTOS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SESAB/BA          (CNPJ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644288593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110269979"/>
                  </a:ext>
                </a:extLst>
              </a:tr>
              <a:tr h="91888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13.937.131/0053-72)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responsabilidade         do Ministério da Saúde que confirma                   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disponibilidade 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2749695457"/>
                  </a:ext>
                </a:extLst>
              </a:tr>
              <a:tr h="36755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23000.015075/2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024-76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THIAGO HENRIQUE TONHA RODRIGUES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Transferência do MR THIAGO HENRIQUE TONHA  RODRIGUES  (R2)  do  PRM  em ANESTESIOLOGIA        do        CENTRO UNIVERSITÁRIO    PADRE   ALBINO    - UNIFIPA/SP (CNPJ nº 47.074.851/0014-67)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para  o  PRM  de  mesma  especialidade  do HOSPITAL GERAL ROBERTO  SANTOS SESAB/BA (CNPJ Nº 13.937.131/0053-72)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a  responsabilidade  do  Ministério  da  Saúde que        confirma        a        disponibilidade 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   Câmara      Técnica recomenda                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transferência     do     MR THIAGO    HENRIQUE TONHÁ   RODRIGUES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(R2)     do     PRM     em ANESTESIOLOGIA DA                  CENTRO UNIVERSITÁRIO PADRE            ALBINO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UNIFIPA  –  SP.  para  o PRM        de        mesma especialidade HOSPITAL        GERAL ROBERTO   SANTOS   -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BA.  A  responsabilidade da Bolsa é do Ministério da Saúde que confirma a disponibilidade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orçamentária.             AS CEREMS, assim como a Instituição  de  Origem  e destino  são  favoráveis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transferência.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623761204"/>
                  </a:ext>
                </a:extLst>
              </a:tr>
              <a:tr h="2303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23000.015042/2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JOÃO PAULO SANT ANA SANTOS DE SOUZA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Transferência do MR JOÃO PAULO SANT ANA SANTOS DE SOUZA (R3) do PRM em  NEUROCIRURGIA  da  FACULDADE DE   MEDICINA   DAUSP/SP   (CNPJ 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63.025.530/0018-52) para o PRM de mesma especialidade      do      HOSPITAL      DAS CLÍNICAS      DA      FACULDADE      DE MEDICINA    DE     RIBEIRÃO     PRETO USP/SP  (CNPJ  nº   56.023.443/0001-52)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responsabilidade  da  Bolsa  é  da  Secretaria Estadual   de   Saúde   de   São   Paulo   que confirma a disponibilidade 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   Câmara      Técnica recomenda                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transferência     do     MR JOÃO   PAULO   SANT ANA     SANTOS     DE SOUZA,                   CPF 400.967.138-60,   R3   do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PRM                           em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NEUROCIRURGIA   da FACULDADE           DE MEDICINA DA USP/SP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para  o  PRM  de  mesma especialidade               do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HOSPITAL             DAS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CLÍNICAS                DA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450616163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221203467"/>
                  </a:ext>
                </a:extLst>
              </a:tr>
              <a:tr h="64745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FACULDADE           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MEDICINA               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RIBEIRÃO         PRETO USP/SP.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2974284067"/>
                  </a:ext>
                </a:extLst>
              </a:tr>
              <a:tr h="3041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23000.015196/2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JOSÉ ANTONIO CHAVES DE AGUIAR FILHO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</a:rPr>
                        <a:t>Transferência   do   MR   JOSÉ   ANTONIO CHAVES  DE  AGUIAR  FILHO  (R2)  do PRM          em          RADIOLOGIA          E DIAGNÓSTICO     POR     IMAGEM     do CENTRO      UNIVERSITÁRIO      PADRE ALBINO     -     UNIFIPA/SP     (CNPJ     nº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47.074.851/0014-67) para o PRM de mesma especialidade   da   FUNDAÇÃO   PIO   XII HOSPITAL        DE        CANCER        DE BARRETOS/SP               (CNPJ               Nº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49.150.352/0001-12)  a  responsabilidade da Bolsa é do Ministério da Saúde que confirma a disponibilidade orçamentária.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   Câmara      Técnica recomenda autorização a transferência     do     MR JOSÉ             ANTONIO CHAVES  DE  AGUIAR FILHO (R2) do PRM em RADIOLOGIA             E DIAGNÓSTICO     POR IMAGEM  do  CENTRO UNIVERSITÁRIO PADRE     ALBINO      - UNIFIPA/SP   (CNPJ   nº 47.074.851/0014-67)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para  o  PRM  de  mesma especialidade               da FUNDAÇÃO   PIO   XII HOSPITAL                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CÂNCER                   DE BARRETOS/SP.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922547454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23000.018391/2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024-08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LEONARDO TELES ROCHA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Transferência do MR LEONARDO TELES ROCHA  (R2)   do   PRM   em   CIRURGIA GERAL da FACULDA DE MEDICINA DE MARÍLIA    -    FAMEMA-SP    (CNPJ  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66.495.110/0001-80)  para o PRM de mesma especialidade       do       HOSPITAL       DO SERVIDOR       PÚBLICO       ESTADUAL FRANCISCO   MORATO   OLIVEIRA   SP (CNPJ     Nº          60.747.318/0001-62)     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   Câmara      Técnica recomenda autorização a transferência     do     MR LEONARDO      TELES ROCHA  (R2)  do  PRM em  CIRURGIA GERAL da             FACULDADE MEDICINA               DE MARÍLIA -  FAMEMA-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SP    para    o    PRM    de mesma  especialidade  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911308362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3773216359"/>
                  </a:ext>
                </a:extLst>
              </a:tr>
              <a:tr h="80705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responsabilidade da Bolsa é do Ministério da Saúde    que    confirma    a    disponibilidade 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HOSPITAL               DO SERVIDOR   PÚBLICO ESTADUAL FRANCISCO MORATO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OLIVEIRA/SP.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868543445"/>
                  </a:ext>
                </a:extLst>
              </a:tr>
              <a:tr h="23002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23000.019439/2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024-97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HAYSAM YOUSSEF MAGALHAES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</a:rPr>
                        <a:t>Transferência da MR HAYSAM YOUSSEF MAGALHAES     (R2)     do     PRM     em NEUROCIRURGIA da  FACULDADE  DE MEDICINA DE MARÍLIA - FAMEMA/SP (CNPJ nº 66.495.110/0001-80)  para o PRM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de   mesma   especialidade   do   HOSPITAL UNIVERSITÁRIO CAJURU/PR (CNPJ Nº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76.659.820/0002-32)  a responsabilidade da Bolsa   é   da   instituição   de   destino   que confirma a disponibilidade orçamentária.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Câmara Técnica defere o            pedido            de Transferência    do    MR Haysam              Youssef Magalhães (R2) do PRM em     Neurocirurgia     da FACULDADE           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MEDICNA                DE MARÍLIA   (FANEMA),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SP    para    o    PRM    de mesma       especialidade HOSPITAL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UNIVERSITÁRIO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CAJURÚ     -     PA.   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responsabilidade          da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577358235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143748054"/>
                  </a:ext>
                </a:extLst>
              </a:tr>
              <a:tr h="128583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Bolsa é do Ministério da Saúde   que   confirma   a disponibilidade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orçamentária.     CEREM SP  e  PR,  assim  como  a Instituição  de  Origem  e destino  são  favoráveis  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transferência.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542566182"/>
                  </a:ext>
                </a:extLst>
              </a:tr>
              <a:tr h="3216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23000.019107/2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FELIPE SALES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GUIMARAES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Transferência   do   MR   FELIPE   SALES GUIMARAES (R2) do PRM em CLÍNICA MÉDICA   do   HOSPITAL   GERAL   DE ITAPECERICA   DA   SERRA   (CNPJ 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46.374.500/0133-34) para o PRM de mesma especialidade do HOSPITAL GUILHERME ALVARO   -   SANTOS   -   SP   (CNPJ 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46.374.500/0016-70)  a  responsabilidade da Bolsa é do Ministério da Saúde que confirma a disponibilidade 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Câmara   Técnica    é favorável a transferência do  MR FELIPE  SALES GUIMARAES   (R2)   do PRM     em     CLÍNICA MÉDICA do HOSPITAL GERAL                      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ITAPECERICA         DA SERRA       (CNPJ       nº 46.374.500/0133-34)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para  o  PRM  de  mesma especialidade               do HOSPITAL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GUILHERME ALVARO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-  SANTOS  -  SP  (CNPJ Nº  46.374.500/0016-70)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a    responsabilidade    da Bolsa é do Ministério da Saúde   que   confirma   a disponibilidade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67341344"/>
                  </a:ext>
                </a:extLst>
              </a:tr>
              <a:tr h="3524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23000.019398/2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024-39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MARIA LUIZA DE FREITAS FELICIANO MOREIRA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</a:rPr>
                        <a:t>Transferência  da  MR  MARIA LUIZA DE FREITAS FELICIANO MOREIRA (R2) do PRM  em  PEDIARIA do  HOSPITAL DAS CLÍNICAS DE MEDICINA DE RIBEIRÃO PRETO/SP  (CNPJ  nº  56.023.443/0001-52)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para  o  PRM  de  mesma  especialidade  do CENTRO      UNIVERSITÁRIO      PADRE ALBINO      -      UNIFIPA      (CNPJ      Nº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47.074.851/0014-67)  a responsabilidade da Bolsa é do Ministério da Saúde que confirma a disponibilidade orçamentária.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emitir parecer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Câmara    Técnica    é favorável a transferência da  MR  MARIA  LUIZA DE                   FREITAS FELICIANO MOREIRA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(R2)     do     PRM     em PEDIARIA                  do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HOSPITAL             DAS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CLÍNICAS                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MEDICINA               DE RIBEIRÃO   PRETO/SP (CNPJ                        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56.023.443/0001-52)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para  o  PRM  de  mesma especialidade               do CENTRO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UNIVERSITÁRIO PADRE     ALBINO      - UNIFIPA              (CNPJ Nº47.074.851/0014-67)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a    responsabilidade    da Bolsa é do Ministério da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Saúde   que   confirma   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3655943656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 dirty="0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16393495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disponibilidade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extLst>
                  <a:ext uri="{0D108BD9-81ED-4DB2-BD59-A6C34878D82A}">
                    <a16:rowId xmlns:a16="http://schemas.microsoft.com/office/drawing/2014/main" val="3673715610"/>
                  </a:ext>
                </a:extLst>
              </a:tr>
              <a:tr h="3216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23000.015279/2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024-15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EURADIR VITORIO ANGELI JUNIOR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Transferência de Médico Residente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Transferência do MR EURADIR VITORIO ANGELI   JUNIOR   (R3)   do   PRM   em OFTALMOLOGIA  da  FACULDADE  DE MEDICINA    DA    USP/SP     (CNPJ   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63.025.530/0018-52) para o PRM de mesma especialidade  da  FUNDACAO  LEONOR DE  BARROS  CAMARGO/SP  (CNPJ  nº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60.499.365/0002-15)  a  responsabilidade da Bolsa é do Ministério da Saúde que confirma a disponibilidade orçamentária.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Analisar documentos enviados e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</a:rPr>
                        <a:t>A    CT    recomenda    a transferência     do     MR EURADIR      VITORIO ANGELI  JUNIOR  (R3)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do           PRM           em OFTALMOLOGIA     da FACULDADE           DE MEDICINA DA USP/SP (CNPJ                          nº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63.025.530/0018-52)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para  o  PRM  de  mesma especialidade               da FUNDAÇÃO  LEONOR DE                   BARROS CAMARGO/SP    (CNPJ nº   60.499.365/0002-15)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a    responsabilidade    da Bolsa é do Ministério da Saúde   que   confirma   a disponibilidade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orçamentária.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3849440995"/>
                  </a:ext>
                </a:extLst>
              </a:tr>
              <a:tr h="487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</a:rPr>
                        <a:t>44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</a:rPr>
                        <a:t>23000.025261/2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021-71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PREFEITURA DA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ESTÂNCIA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Supervisão, Exigência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Coordenação-Geral  de  Residências  em Saúde  recebe  documentação  referente  às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Analisar documentos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enviados 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</a:rPr>
                        <a:t>SP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      Câmara      Técnica recomenda  RETIRAR  o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PRM   de   Medicina   de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 anchor="ctr"/>
                </a:tc>
                <a:extLst>
                  <a:ext uri="{0D108BD9-81ED-4DB2-BD59-A6C34878D82A}">
                    <a16:rowId xmlns:a16="http://schemas.microsoft.com/office/drawing/2014/main" val="1157917720"/>
                  </a:ext>
                </a:extLst>
              </a:tr>
              <a:tr h="3808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N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Procedência/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Interessado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8161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ASSUNTO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DESCRIÇÃO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OBJETO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UF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RECOMENDAÇÃO</a:t>
                      </a:r>
                      <a:b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>
                          <a:effectLst/>
                          <a:highlight>
                            <a:srgbClr val="D9F1D0"/>
                          </a:highlight>
                        </a:rPr>
                        <a:t>DA CT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 dirty="0">
                          <a:effectLst/>
                          <a:highlight>
                            <a:srgbClr val="D9F1D0"/>
                          </a:highlight>
                        </a:rPr>
                        <a:t>PARECER DO</a:t>
                      </a:r>
                      <a:br>
                        <a:rPr lang="pt-BR" sz="1200" u="none" strike="noStrike" dirty="0">
                          <a:effectLst/>
                          <a:highlight>
                            <a:srgbClr val="D9F1D0"/>
                          </a:highlight>
                        </a:rPr>
                      </a:br>
                      <a:r>
                        <a:rPr lang="pt-BR" sz="1200" u="none" strike="noStrike" dirty="0">
                          <a:effectLst/>
                          <a:highlight>
                            <a:srgbClr val="D9F1D0"/>
                          </a:highlight>
                        </a:rPr>
                        <a:t>PLENÁRIO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9F1D0"/>
                        </a:highlight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2830043745"/>
                  </a:ext>
                </a:extLst>
              </a:tr>
              <a:tr h="140251"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u="none" strike="noStrike">
                          <a:effectLst/>
                        </a:rPr>
                        <a:t>BALNEARIA DE PRAIA GRANDE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adequações   determinadas   no   Parecer   nº 298/2024/CNRM/CGRS/DDES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/SESU/SESU,  segundo  o  qual,  o  Plenário decidiu  manter  o  PRM  de  Medicina  de Família     e     Comunidade     (MFC)     do PREFEITURA           DA           ESTÂNCIA BALNEARIA DE PRAIA GRANDE/SP em</a:t>
                      </a:r>
                      <a:br>
                        <a:rPr lang="pt-BR" sz="1200" u="none" strike="noStrike">
                          <a:effectLst/>
                        </a:rPr>
                      </a:br>
                      <a:r>
                        <a:rPr lang="pt-BR" sz="1200" u="none" strike="noStrike">
                          <a:effectLst/>
                        </a:rPr>
                        <a:t>supervisão modalidade Exigência.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emitir parecer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6322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>
                          <a:effectLst/>
                        </a:rPr>
                        <a:t>Família   e   Comunidade da Prefeitura da Estância Balneária      de      Praia Grande/SP                   de supervisão.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7" marR="907" marT="907" marB="0"/>
                </a:tc>
                <a:extLst>
                  <a:ext uri="{0D108BD9-81ED-4DB2-BD59-A6C34878D82A}">
                    <a16:rowId xmlns:a16="http://schemas.microsoft.com/office/drawing/2014/main" val="1818276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107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0C80D-3160-203A-57F9-9EB24D13B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 descr="Gráfico de respostas do Formulários Google. Título da pergunta: Informar o MUNICÍPIO em que a COREME está sediada.&#10;. Número de respostas: 109 respostas.">
            <a:extLst>
              <a:ext uri="{FF2B5EF4-FFF2-40B4-BE49-F238E27FC236}">
                <a16:creationId xmlns:a16="http://schemas.microsoft.com/office/drawing/2014/main" id="{043337DA-5BAA-0675-3631-B118CAD85B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54" y="1825625"/>
            <a:ext cx="1034149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095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128D4F-94BE-A5D1-E9E4-F4938749D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Visitas (recebidos até o dia 15/7/2024</a:t>
            </a:r>
          </a:p>
        </p:txBody>
      </p:sp>
      <p:pic>
        <p:nvPicPr>
          <p:cNvPr id="1026" name="Picture 2" descr="Gráfico de respostas do Formulários Google. Título da pergunta: Especifique qual o programa, para inserção dos dados.&#10;. Número de respostas: 109 respostas.">
            <a:extLst>
              <a:ext uri="{FF2B5EF4-FFF2-40B4-BE49-F238E27FC236}">
                <a16:creationId xmlns:a16="http://schemas.microsoft.com/office/drawing/2014/main" id="{F7BEC56C-9D96-0219-60B0-7E8C3E7E38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54" y="1825625"/>
            <a:ext cx="1034149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5987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3212</Words>
  <Application>Microsoft Office PowerPoint</Application>
  <PresentationFormat>Widescreen</PresentationFormat>
  <Paragraphs>343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Tema do Office</vt:lpstr>
      <vt:lpstr>VII Plenário da CEREM-SP 24/07/2024 </vt:lpstr>
      <vt:lpstr>OITIVAS - Neurocirurgia</vt:lpstr>
      <vt:lpstr>OITIVAS</vt:lpstr>
      <vt:lpstr>OITIVAS</vt:lpstr>
      <vt:lpstr>Denuncias ANESTESIOLOGIA</vt:lpstr>
      <vt:lpstr>Retirada de Diligência</vt:lpstr>
      <vt:lpstr>Transferências</vt:lpstr>
      <vt:lpstr>Apresentação do PowerPoint</vt:lpstr>
      <vt:lpstr>Visitas (recebidos até o dia 15/7/2024</vt:lpstr>
      <vt:lpstr>Apresentação do PowerPoint</vt:lpstr>
      <vt:lpstr>Apresentação do PowerPoint</vt:lpstr>
      <vt:lpstr>Apresentação do PowerPoint</vt:lpstr>
      <vt:lpstr>Seleção Pública 2025 – Consultem o JURIDICO</vt:lpstr>
      <vt:lpstr>Resolução 02/2015 – 27 de agosto de 2015 </vt:lpstr>
      <vt:lpstr>Resolução da CNRM</vt:lpstr>
      <vt:lpstr>Seleção Pública COTAS – Consultar Jurídico da Instituição</vt:lpstr>
      <vt:lpstr>Consultar JURIDICO da Instituição</vt:lpstr>
      <vt:lpstr>Consultar JURIDICO da Instituição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Fernando Constancio de Souza</dc:creator>
  <cp:lastModifiedBy>Paulo Fernando Constancio de Souza</cp:lastModifiedBy>
  <cp:revision>22</cp:revision>
  <dcterms:created xsi:type="dcterms:W3CDTF">2024-07-19T14:11:49Z</dcterms:created>
  <dcterms:modified xsi:type="dcterms:W3CDTF">2024-07-24T16:28:02Z</dcterms:modified>
</cp:coreProperties>
</file>